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324" r:id="rId4"/>
    <p:sldId id="325" r:id="rId5"/>
    <p:sldId id="323" r:id="rId6"/>
    <p:sldId id="259" r:id="rId7"/>
    <p:sldId id="260" r:id="rId8"/>
    <p:sldId id="285" r:id="rId9"/>
    <p:sldId id="319" r:id="rId10"/>
    <p:sldId id="320" r:id="rId11"/>
    <p:sldId id="321" r:id="rId12"/>
    <p:sldId id="322" r:id="rId13"/>
    <p:sldId id="317" r:id="rId14"/>
    <p:sldId id="326" r:id="rId15"/>
    <p:sldId id="328" r:id="rId16"/>
    <p:sldId id="329" r:id="rId17"/>
    <p:sldId id="333" r:id="rId18"/>
    <p:sldId id="334" r:id="rId19"/>
    <p:sldId id="287" r:id="rId20"/>
    <p:sldId id="316" r:id="rId21"/>
    <p:sldId id="282" r:id="rId22"/>
    <p:sldId id="315" r:id="rId23"/>
    <p:sldId id="314" r:id="rId24"/>
    <p:sldId id="332" r:id="rId25"/>
    <p:sldId id="277" r:id="rId26"/>
    <p:sldId id="265" r:id="rId27"/>
    <p:sldId id="283" r:id="rId28"/>
    <p:sldId id="294" r:id="rId29"/>
    <p:sldId id="271" r:id="rId30"/>
    <p:sldId id="281" r:id="rId31"/>
    <p:sldId id="327" r:id="rId32"/>
    <p:sldId id="298" r:id="rId33"/>
    <p:sldId id="299" r:id="rId34"/>
    <p:sldId id="302" r:id="rId35"/>
    <p:sldId id="331" r:id="rId36"/>
    <p:sldId id="305" r:id="rId37"/>
    <p:sldId id="306" r:id="rId38"/>
    <p:sldId id="311" r:id="rId39"/>
    <p:sldId id="312" r:id="rId40"/>
    <p:sldId id="313" r:id="rId41"/>
    <p:sldId id="289" r:id="rId42"/>
    <p:sldId id="291" r:id="rId43"/>
    <p:sldId id="33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00"/>
  </p:normalViewPr>
  <p:slideViewPr>
    <p:cSldViewPr>
      <p:cViewPr varScale="1">
        <p:scale>
          <a:sx n="113" d="100"/>
          <a:sy n="113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279612" y="4149080"/>
            <a:ext cx="6584776" cy="17526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Детский сад №10 ОАО «РЖД»</a:t>
            </a:r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ru-RU" sz="2000" dirty="0" smtClean="0"/>
              <a:t>Отчет о проделанной работе </a:t>
            </a:r>
          </a:p>
          <a:p>
            <a:pPr eaLnBrk="1" hangingPunct="1"/>
            <a:r>
              <a:rPr lang="ru-RU" sz="2000" dirty="0" smtClean="0"/>
              <a:t>за 2016-2017 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09" y="1556792"/>
            <a:ext cx="7339982" cy="2482310"/>
          </a:xfrm>
          <a:prstGeom prst="rect">
            <a:avLst/>
          </a:prstGeom>
        </p:spPr>
      </p:pic>
      <p:pic>
        <p:nvPicPr>
          <p:cNvPr id="4" name="Детские песни_-_Ах! Детский са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6034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Игровое оборудование групп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2941233" cy="22059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00" y="1881353"/>
            <a:ext cx="1800200" cy="3000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88409" y="2306513"/>
            <a:ext cx="2866687" cy="2150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6197" y="3994139"/>
            <a:ext cx="2492896" cy="186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3430" y="4083714"/>
            <a:ext cx="2357390" cy="17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Музыкальный зал и театральный кружок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801" y="3632600"/>
            <a:ext cx="2780928" cy="208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50080" y="3656838"/>
            <a:ext cx="2755761" cy="2066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83602" y="3633722"/>
            <a:ext cx="2660915" cy="1995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01981"/>
            <a:ext cx="2483768" cy="1862826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107" y="1624867"/>
            <a:ext cx="2580774" cy="19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24" y="1064917"/>
            <a:ext cx="1268760" cy="12717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r>
              <a:rPr lang="ru-RU" sz="3600" dirty="0" smtClean="0"/>
              <a:t>Инновации в образовании</a:t>
            </a:r>
            <a:br>
              <a:rPr lang="ru-RU" sz="3600" dirty="0" smtClean="0"/>
            </a:br>
            <a:r>
              <a:rPr lang="ru-RU" sz="3600" dirty="0" smtClean="0"/>
              <a:t> 2016-2017  </a:t>
            </a:r>
            <a:r>
              <a:rPr lang="ru-RU" sz="3600" dirty="0" err="1" smtClean="0"/>
              <a:t>уч.года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4824"/>
            <a:ext cx="7848600" cy="4281339"/>
          </a:xfrm>
        </p:spPr>
        <p:txBody>
          <a:bodyPr/>
          <a:lstStyle/>
          <a:p>
            <a:r>
              <a:rPr lang="ru-RU" sz="1600" dirty="0" smtClean="0"/>
              <a:t>Дополнительная образовательная программа «Коррекционно-развивающих занятий в сенсорной комнате для детей 1,5-3л, 3-7 лет»</a:t>
            </a:r>
          </a:p>
          <a:p>
            <a:r>
              <a:rPr lang="ru-RU" sz="1600" dirty="0"/>
              <a:t>Дополнительная образовательная </a:t>
            </a:r>
            <a:r>
              <a:rPr lang="ru-RU" sz="1600" dirty="0" smtClean="0"/>
              <a:t>программа «Релаксация в физкультурной деятельности»</a:t>
            </a:r>
          </a:p>
          <a:p>
            <a:r>
              <a:rPr lang="ru-RU" sz="1600" dirty="0"/>
              <a:t>Дополнительная образовательная программа «Использование игр по ТРИЗ в совместной деятельности воспитанников и воспитателя в рамках календарно-тематического планирования» в средней группе «Солнышко»</a:t>
            </a:r>
          </a:p>
          <a:p>
            <a:r>
              <a:rPr lang="ru-RU" sz="1600" dirty="0"/>
              <a:t>Работа анимационной студии «Улитка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Вновь стал действовать кружок «Волшебный песок»</a:t>
            </a:r>
            <a:endParaRPr lang="ru-RU" sz="1600" dirty="0"/>
          </a:p>
          <a:p>
            <a:r>
              <a:rPr lang="ru-RU" sz="1600" dirty="0" smtClean="0"/>
              <a:t>Годовой проект «Школа родителей будущих первоклассников»</a:t>
            </a:r>
          </a:p>
          <a:p>
            <a:r>
              <a:rPr lang="ru-RU" sz="1600" dirty="0" smtClean="0"/>
              <a:t>Театральный кружок «</a:t>
            </a:r>
            <a:r>
              <a:rPr lang="ru-RU" sz="1600" dirty="0" err="1" smtClean="0"/>
              <a:t>Кукляндия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Акции «Письмо Деду Морозу», «Подари книгу с любовью»,</a:t>
            </a:r>
            <a:r>
              <a:rPr lang="ru-RU" sz="1600" dirty="0"/>
              <a:t> «Письмо первокласснику», </a:t>
            </a:r>
            <a:endParaRPr lang="ru-RU" sz="1600" dirty="0" smtClean="0"/>
          </a:p>
          <a:p>
            <a:r>
              <a:rPr lang="ru-RU" sz="1600" dirty="0"/>
              <a:t>Участие во всероссийском заповедном </a:t>
            </a:r>
            <a:r>
              <a:rPr lang="ru-RU" sz="1600" dirty="0" smtClean="0"/>
              <a:t>уроке «Нижне-Свирский заповедник»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учебном году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аттестацию: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квалификационную категорию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– Павлик Анжелика Витальевна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 – Смирнова Ирина Андреевна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квалификационную категорию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– Гончарова Анна Родионовна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– Юрк Эрика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средней группы – Антропова Надежда Николаевна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раннего возраста – Александрова Марина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35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курсы повышения квалификации: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1200"/>
            <a:ext cx="8147248" cy="4144963"/>
          </a:xfrm>
        </p:spPr>
        <p:txBody>
          <a:bodyPr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Максимова Е.С.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в дошкольном образовательном учреждении в контексте ФГОС ДО, 72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Павлик А.В.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реализации ФГОС ДО» 72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в работе с детьми с нарушениями речи и других ВПФ, трудностями эмоционального развития, социальной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адаптации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школьной неуспеваемостью», 16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Гончарова А.Р.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физического развития дошкольников в ДОО в соответствии с ФГОС ДО», 72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ч.</a:t>
            </a: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практике психолого-педагогического сопровождения в условиях реализации ФГОС ДО», 144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Максимова Е.С.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в работе с детьми с нарушениями речи и других ВПФ, трудностями эмоционального развития, социальной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адаптации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школьной неуспеваемостью», 16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Александрова М.Ю.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Е.А.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игровые технологии для детей дошкольного возраста в условиях реализации ФГОС», 72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Тонких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Е.Н., 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Науменко Е.А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в ДОУ в условиях введения ФГОС», 72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9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семинарах и конференциях: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Павлик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Стендовый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семинаре «Социально-коммуникативное развитие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дошкольного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условиях реализации ФГОС ДО»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Гончарова А.Р.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Стендовый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Всероссийской конференции «Взаимодействие детского сада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Консультативный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«Аппаратно-программные комплексы на основе БОС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ТФБ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Тонких Е.Н.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Стендовый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Всероссийской конференции «Взаимодействие детского сада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52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конкурсах педагогического мастерства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Язвина О.В.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Педагог-психолог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Павлик А.В.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Старший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Максимова Е.С.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конкурс на приз научно-методического журнала «Наука и образование: новое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время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номинации «Лучшая методическая статья 2017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Инструктор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Гончарова А.Р.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«Я-Россиянин» - современное дошкольное образование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во Всероссийском конкурсе «Мы – спортсмены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М.Ю.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для детей и взрослых «Радуга творчества», номинация Творческие работы и методические разработки,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«Подари знание», конкурс «ФГОС дошкольное образование,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центр творчества «Мои таланты», конкурс Дидактическое пособие для развития мелкой моторики,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центр творчества «Мои таланты», номинация Видео работа «День матери»,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0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56508"/>
            <a:ext cx="7848600" cy="4137323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Антропова Н.Н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 «Зимняя карусель», номинация Учебно-методическая презентация «Сюжетно-ролевая игра Почта»,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 «Зимняя карусель», номинация Конспекты творческих уроков «Богатыри»,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 «Зимняя карусель», номинация Сценарий праздников «Прощание с елочкой»,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для педагогов «Дошкольная педагогика от А до Я»,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для педагогов «Знание основ игровой деятельности»,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Е.Н.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«Педагогический дебют 2017года»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проектов ко Дню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книгодарения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«Дарите книги с любовью»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акции «Всероссийский заповедный урок»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конференции «Взаимодействие с семьей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Науменко Е.А.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заочный фото-видео конкурс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Видеоталант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подготовку коллектива Детской анимационной студии «Ули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ка»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образовательный портал МААМ.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ежемесячного международного конкурса «Лучший сценарий праздника»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педагогического конкурса «Снежный лес» Всероссийского центра развития творчества «Жар-птица» за создание кулинарной передачи «Фруктовый салат»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творческого конкурса «Зимняя карусель» Всероссийского центра развития творчества «Жар-птица»,  Детская анимационная студия «Улитка»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791" y="62068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конкурсах педагогического мастерства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Дети приняли участие во всероссийских и международных конкурсах: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44963"/>
          </a:xfrm>
        </p:spPr>
        <p:txBody>
          <a:bodyPr/>
          <a:lstStyle/>
          <a:p>
            <a:r>
              <a:rPr lang="ru-RU" sz="1600" dirty="0" smtClean="0"/>
              <a:t>Международный </a:t>
            </a:r>
            <a:r>
              <a:rPr lang="ru-RU" sz="1600" dirty="0"/>
              <a:t>конкурс рисунков «Разноцветный листопад» (призовые места), «Жар-птица»</a:t>
            </a:r>
          </a:p>
          <a:p>
            <a:r>
              <a:rPr lang="ru-RU" sz="1600" dirty="0" smtClean="0"/>
              <a:t>Международный </a:t>
            </a:r>
            <a:r>
              <a:rPr lang="ru-RU" sz="1600" dirty="0"/>
              <a:t>конкурс рисунков «Осенний калейдоскоп» (призовые места), «Жар-птица»</a:t>
            </a:r>
          </a:p>
          <a:p>
            <a:r>
              <a:rPr lang="ru-RU" sz="1600" dirty="0" smtClean="0"/>
              <a:t>Международный </a:t>
            </a:r>
            <a:r>
              <a:rPr lang="ru-RU" sz="1600" dirty="0"/>
              <a:t>творческий конкурс «Сказочные фантазии» (призовые места)</a:t>
            </a:r>
          </a:p>
          <a:p>
            <a:r>
              <a:rPr lang="ru-RU" sz="1600" dirty="0" smtClean="0"/>
              <a:t>Всероссийский </a:t>
            </a:r>
            <a:r>
              <a:rPr lang="ru-RU" sz="1600" dirty="0"/>
              <a:t>железнодорожный конкурс к «180-летию </a:t>
            </a:r>
            <a:r>
              <a:rPr lang="ru-RU" sz="1600" dirty="0" err="1" smtClean="0"/>
              <a:t>Окт.Ж.Д</a:t>
            </a:r>
            <a:r>
              <a:rPr lang="ru-RU" sz="1600" dirty="0" smtClean="0"/>
              <a:t>.»</a:t>
            </a:r>
          </a:p>
          <a:p>
            <a:r>
              <a:rPr lang="ru-RU" sz="1600" dirty="0" smtClean="0"/>
              <a:t>Всероссийский конкурс мероприятий «Дед Мороз и ёлка» (1место)</a:t>
            </a:r>
            <a:endParaRPr lang="ru-RU" sz="1600" dirty="0"/>
          </a:p>
          <a:p>
            <a:r>
              <a:rPr lang="ru-RU" sz="1600" dirty="0" smtClean="0"/>
              <a:t>Всероссийский </a:t>
            </a:r>
            <a:r>
              <a:rPr lang="ru-RU" sz="1600" dirty="0"/>
              <a:t>железнодорожный конкурс «Здоровье планеты в наших руках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Всероссийский </a:t>
            </a:r>
            <a:r>
              <a:rPr lang="ru-RU" sz="1600" dirty="0"/>
              <a:t>конкурс рисунков «Зимняя карусель» (призовые места)</a:t>
            </a:r>
          </a:p>
          <a:p>
            <a:r>
              <a:rPr lang="ru-RU" sz="1600" dirty="0" smtClean="0"/>
              <a:t>Всероссийская </a:t>
            </a:r>
            <a:r>
              <a:rPr lang="ru-RU" sz="1600" dirty="0"/>
              <a:t>литературная олимпиада «Юный книголюб» (призовые места)</a:t>
            </a:r>
          </a:p>
          <a:p>
            <a:r>
              <a:rPr lang="ru-RU" sz="1600" dirty="0" smtClean="0"/>
              <a:t>Всероссийский </a:t>
            </a:r>
            <a:r>
              <a:rPr lang="ru-RU" sz="1600" dirty="0"/>
              <a:t>творческий конкурс «</a:t>
            </a:r>
            <a:r>
              <a:rPr lang="ru-RU" sz="1600" dirty="0" err="1"/>
              <a:t>Рассударики</a:t>
            </a:r>
            <a:r>
              <a:rPr lang="ru-RU" sz="1600" dirty="0"/>
              <a:t>» (призовые места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smtClean="0"/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 </a:t>
            </a:r>
            <a:br>
              <a:rPr lang="ru-RU" dirty="0" smtClean="0"/>
            </a:br>
            <a:r>
              <a:rPr lang="ru-RU" sz="1600" dirty="0" smtClean="0"/>
              <a:t>интерактивные прогулки, театрализованная деятельность,</a:t>
            </a:r>
            <a:br>
              <a:rPr lang="ru-RU" sz="1600" dirty="0" smtClean="0"/>
            </a:br>
            <a:r>
              <a:rPr lang="ru-RU" sz="1600" dirty="0" smtClean="0"/>
              <a:t> сюжетно-ролевые игры, свободные игры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2817"/>
            <a:ext cx="3672408" cy="23222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933931"/>
            <a:ext cx="4546848" cy="2924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" y="4191505"/>
            <a:ext cx="3555344" cy="2666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16832"/>
            <a:ext cx="3742522" cy="24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28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дружной семье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  ребенка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дети развивались согласно возрасту, изучили программный материал и показали позитивную динамику по всем направления развития.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58221"/>
            <a:ext cx="2267744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267017"/>
            <a:ext cx="2376264" cy="1590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72" y="4932067"/>
            <a:ext cx="2401416" cy="1801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84653"/>
            <a:ext cx="2197260" cy="16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273" y="3518410"/>
            <a:ext cx="3456384" cy="239521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556792"/>
            <a:ext cx="3687330" cy="213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425" y="3219445"/>
            <a:ext cx="4104167" cy="27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24" y="1575911"/>
            <a:ext cx="4135739" cy="2116713"/>
          </a:xfrm>
        </p:spPr>
      </p:pic>
    </p:spTree>
    <p:extLst>
      <p:ext uri="{BB962C8B-B14F-4D97-AF65-F5344CB8AC3E}">
        <p14:creationId xmlns:p14="http://schemas.microsoft.com/office/powerpoint/2010/main" val="21810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Опытно- экспериментальная деятельность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573016"/>
            <a:ext cx="3707904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44824"/>
            <a:ext cx="3282306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95" y="4024926"/>
            <a:ext cx="3002481" cy="187381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32" y="1755349"/>
            <a:ext cx="3149364" cy="1718999"/>
          </a:xfrm>
        </p:spPr>
      </p:pic>
    </p:spTree>
    <p:extLst>
      <p:ext uri="{BB962C8B-B14F-4D97-AF65-F5344CB8AC3E}">
        <p14:creationId xmlns:p14="http://schemas.microsoft.com/office/powerpoint/2010/main" val="928321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в железнодорожном музее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88" y="1981200"/>
            <a:ext cx="7368823" cy="4144963"/>
          </a:xfrm>
        </p:spPr>
      </p:pic>
    </p:spTree>
    <p:extLst>
      <p:ext uri="{BB962C8B-B14F-4D97-AF65-F5344CB8AC3E}">
        <p14:creationId xmlns:p14="http://schemas.microsoft.com/office/powerpoint/2010/main" val="127342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«Песочная анимация»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679" y="4368460"/>
            <a:ext cx="2625274" cy="17577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3" y="2226796"/>
            <a:ext cx="2880320" cy="1928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47" y="1917171"/>
            <a:ext cx="3024336" cy="2024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155260"/>
            <a:ext cx="2736304" cy="1832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2125272"/>
            <a:ext cx="2016224" cy="18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театрального кружка «</a:t>
            </a:r>
            <a:r>
              <a:rPr lang="ru-RU" dirty="0" err="1" smtClean="0"/>
              <a:t>Кукляндия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12" y="1988840"/>
            <a:ext cx="4032448" cy="2699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012" y="1676400"/>
            <a:ext cx="2952328" cy="1968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338543"/>
            <a:ext cx="2664296" cy="2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3851920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«Осенины»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3985592" cy="24482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956852"/>
            <a:ext cx="3851920" cy="2578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6" y="4005064"/>
            <a:ext cx="3913076" cy="25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театрализованные представления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844824"/>
            <a:ext cx="3600400" cy="21602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92" y="1853555"/>
            <a:ext cx="3707904" cy="21515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3592" y="2060848"/>
            <a:ext cx="20763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Снежная королева</a:t>
            </a:r>
            <a:endParaRPr lang="ru-RU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7992" y="1916832"/>
            <a:ext cx="35959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«Здравствуй, Зимушка-Зима»</a:t>
            </a:r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16" y="3645024"/>
            <a:ext cx="3995936" cy="26754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04396" y="3758262"/>
            <a:ext cx="33352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«Рождественский колобок»</a:t>
            </a:r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/>
          <a:lstStyle/>
          <a:p>
            <a:r>
              <a:rPr lang="ru-RU" sz="2800" b="1" i="1" dirty="0" smtClean="0"/>
              <a:t>Выступление детей подготовительной группы с театрализованной постановкой «</a:t>
            </a:r>
            <a:r>
              <a:rPr lang="ru-RU" sz="2800" b="1" i="1" dirty="0" err="1" smtClean="0"/>
              <a:t>Морозко</a:t>
            </a:r>
            <a:r>
              <a:rPr lang="ru-RU" sz="28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ЕКАТЕРИНА\Desktop\дети одного солнца\DSC_603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6967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чтецов и Праздник «День победы»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2540" y="5369594"/>
            <a:ext cx="1626606" cy="1405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6206" y="5367296"/>
            <a:ext cx="1622322" cy="1346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260" y="1797618"/>
            <a:ext cx="1810544" cy="2474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273" y="5229198"/>
            <a:ext cx="1379224" cy="1611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44" y="5246942"/>
            <a:ext cx="1245296" cy="1586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278" y="5229200"/>
            <a:ext cx="1336636" cy="16288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1878" y="3832189"/>
            <a:ext cx="1622614" cy="1276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95" y="1808061"/>
            <a:ext cx="5109749" cy="3421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8044"/>
            <a:ext cx="2304256" cy="1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по территории детского сада «Зеленый патруль»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063768"/>
            <a:ext cx="6068516" cy="406239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4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754" y="3296300"/>
            <a:ext cx="4635575" cy="2572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29" y="620688"/>
            <a:ext cx="4547622" cy="2364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04664"/>
            <a:ext cx="3259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«Божья коровка»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12" y="4177058"/>
            <a:ext cx="323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«Письмо Деду Морозу»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76" y="1999075"/>
            <a:ext cx="2316022" cy="2409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93" y="2060848"/>
            <a:ext cx="3131840" cy="2348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528" y="1844824"/>
            <a:ext cx="2211710" cy="2948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322381"/>
            <a:ext cx="2939819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688" y="4293097"/>
            <a:ext cx="3070426" cy="2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«</a:t>
            </a:r>
            <a:r>
              <a:rPr lang="ru-RU" dirty="0" err="1" smtClean="0"/>
              <a:t>Книгодарения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380769" cy="226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348" y="1676400"/>
            <a:ext cx="4001238" cy="1977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861048"/>
            <a:ext cx="3313061" cy="22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Развлечение «Масленица»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21" y="1988840"/>
            <a:ext cx="4551083" cy="3047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68960"/>
            <a:ext cx="4186808" cy="28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Мгинскую</a:t>
            </a:r>
            <a:br>
              <a:rPr lang="ru-RU" dirty="0" smtClean="0"/>
            </a:br>
            <a:r>
              <a:rPr lang="ru-RU" dirty="0" smtClean="0"/>
              <a:t>художественную школу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1" y="1940954"/>
            <a:ext cx="6048257" cy="4048833"/>
          </a:xfrm>
        </p:spPr>
      </p:pic>
    </p:spTree>
    <p:extLst>
      <p:ext uri="{BB962C8B-B14F-4D97-AF65-F5344CB8AC3E}">
        <p14:creationId xmlns:p14="http://schemas.microsoft.com/office/powerpoint/2010/main" val="4477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тематических занятий в Мгинской библиотеке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2" y="2327359"/>
            <a:ext cx="2237420" cy="2983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844824"/>
            <a:ext cx="3203848" cy="2142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72" y="2200805"/>
            <a:ext cx="2412776" cy="3217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084" y="4242738"/>
            <a:ext cx="3193564" cy="21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6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Участие во всероссийском заповедном уроке, поздравляем наш любимый </a:t>
            </a:r>
            <a:r>
              <a:rPr lang="ru-RU" sz="2800" dirty="0" err="1" smtClean="0"/>
              <a:t>Нижне-Свирский</a:t>
            </a:r>
            <a:r>
              <a:rPr lang="ru-RU" sz="2800" dirty="0" smtClean="0"/>
              <a:t> заповедник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93067"/>
            <a:ext cx="3219867" cy="21554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14546" y="1997952"/>
            <a:ext cx="3600400" cy="29572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81288"/>
            <a:ext cx="44626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«Заповедные места» - научный совет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1" y="2371184"/>
            <a:ext cx="4340805" cy="22099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996952"/>
            <a:ext cx="350276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«Чистые игры» в рамках проекта «</a:t>
            </a:r>
            <a:r>
              <a:rPr lang="ru-RU" dirty="0" err="1" smtClean="0"/>
              <a:t>Эколята</a:t>
            </a:r>
            <a:r>
              <a:rPr lang="ru-RU" dirty="0" smtClean="0"/>
              <a:t> – дошколята»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88840"/>
            <a:ext cx="3168352" cy="2120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639" y="2100565"/>
            <a:ext cx="2654241" cy="1950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221088"/>
            <a:ext cx="3347864" cy="1883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25" y="3233300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школу – интернат для слабовидящих</a:t>
            </a:r>
            <a:endParaRPr lang="ru-RU" dirty="0"/>
          </a:p>
        </p:txBody>
      </p:sp>
      <p:pic>
        <p:nvPicPr>
          <p:cNvPr id="4" name="Содержимое 3" descr="C:\Users\ЕКАТЕРИНА\Desktop\дети одного солнца\экскурсия в школу интренат\DSC_574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3728258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КАТЕРИНА\Desktop\дети одного солнца\экскурсия в школу интренат\DSC_57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644817" cy="22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КАТЕРИНА\Desktop\дети одного солнца\экскурсия в школу интренат\DSC_576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45638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КАТЕРИНА\Desktop\дети одного солнца\экскурсия в школу интренат\DSC_582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440160" cy="27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891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– класс в школе </a:t>
            </a:r>
            <a:endParaRPr lang="ru-RU" dirty="0"/>
          </a:p>
        </p:txBody>
      </p:sp>
      <p:pic>
        <p:nvPicPr>
          <p:cNvPr id="4" name="Содержимое 3" descr="C:\Users\ЕКАТЕРИНА\Desktop\дети одного солнца\экскурсия в школу интренат\DSC_588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628801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КАТЕРИНА\Desktop\дети одного солнца\экскурсия в школу интренат\DSC_58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781425" cy="25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КАТЕРИНА\Desktop\дети одного солнца\экскурсия в школу интренат\DSC_588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08567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КАТЕРИНА\Desktop\дети одного солнца\DSC_635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16120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42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826768" cy="11430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«Радуга»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429000"/>
            <a:ext cx="4824536" cy="2554165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4032448" cy="2700929"/>
          </a:xfrm>
        </p:spPr>
      </p:pic>
      <p:sp>
        <p:nvSpPr>
          <p:cNvPr id="8" name="TextBox 7"/>
          <p:cNvSpPr txBox="1"/>
          <p:nvPr/>
        </p:nvSpPr>
        <p:spPr>
          <a:xfrm>
            <a:off x="467544" y="4005064"/>
            <a:ext cx="34829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«Звездочка»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 учетом успехов и проблем, возникших в минувшем учебном году намечены следующие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Продолжать   укреплять и охранять здоровье детей.</a:t>
            </a:r>
          </a:p>
          <a:p>
            <a:r>
              <a:rPr lang="ru-RU" sz="2000" dirty="0"/>
              <a:t>Создавать условия для систематического закаливания организма.</a:t>
            </a:r>
          </a:p>
          <a:p>
            <a:r>
              <a:rPr lang="ru-RU" sz="2000" dirty="0"/>
              <a:t>Приобщать к элементарным общепринятым нормам и правилам </a:t>
            </a:r>
            <a:r>
              <a:rPr lang="ru-RU" sz="2000" dirty="0" smtClean="0"/>
              <a:t>взаимоотношения </a:t>
            </a:r>
            <a:r>
              <a:rPr lang="ru-RU" sz="2000" dirty="0"/>
              <a:t>со сверстниками и взрослыми. </a:t>
            </a:r>
          </a:p>
          <a:p>
            <a:r>
              <a:rPr lang="ru-RU" sz="2000" dirty="0"/>
              <a:t>Воспитывать желание участвовать в трудовой деятельности. </a:t>
            </a:r>
          </a:p>
          <a:p>
            <a:r>
              <a:rPr lang="ru-RU" sz="2000" dirty="0"/>
              <a:t>Способствовать формированию целостной картины мира, </a:t>
            </a:r>
            <a:r>
              <a:rPr lang="ru-RU" sz="2000" dirty="0" smtClean="0"/>
              <a:t>расширение </a:t>
            </a:r>
            <a:r>
              <a:rPr lang="ru-RU" sz="2000" dirty="0"/>
              <a:t>кругозора детей.</a:t>
            </a:r>
          </a:p>
          <a:p>
            <a:r>
              <a:rPr lang="ru-RU" sz="2000" dirty="0"/>
              <a:t>Приобщать к изобразительному искусству. </a:t>
            </a:r>
          </a:p>
          <a:p>
            <a:r>
              <a:rPr lang="ru-RU" sz="2000" dirty="0"/>
              <a:t>Продолжать активную совместную работу 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77" y="404664"/>
            <a:ext cx="8229600" cy="6172201"/>
          </a:xfrm>
        </p:spPr>
      </p:pic>
    </p:spTree>
    <p:extLst>
      <p:ext uri="{BB962C8B-B14F-4D97-AF65-F5344CB8AC3E}">
        <p14:creationId xmlns:p14="http://schemas.microsoft.com/office/powerpoint/2010/main" val="21335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отоплению и вентиляции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помещения дошкольной организации должны ежедневно проветриваться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проветривание проводят не менее 10 минут через каждые 1,5 часа. В помещениях групповых и спальнях во всех климатических районах, кроме IA, 1Б, 1Г климатических подрайонов, следует обеспечить естественное сквозное или угловое проветривание. Проветривание через туалетные комнаты не допускается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детей допускается широкая односторонняя аэрация всех помещений в теплое время года</a:t>
            </a:r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8.6. Длительность проветривания зависит от температуры наружного воздуха, направления ветра, эффективности отопительной системы. 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отсутствие детей и заканчивается за 30 минут до их прихода с прогулки или занятий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проветривании допускается кратковременное снижение температуры воздуха в помещении, но не более чем на 2 - 4°С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спален сквозное проветривание проводится до дневного сна</a:t>
            </a:r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проветривании во время сна фрамуги, форточки открываются с одной стороны и закрывают за 30 минут до подъема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фрамуги, форточки закрываются за 10 минут до отхода ко сну детей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сон (дневной и ночной) организуется при открытых окнах (избегая сквозняка</a:t>
            </a:r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8.7. Значения температуры воздуха и кратности обмена воздуха помещений в 1 час должны приниматься в соответствии с требованиями к температуре воздуха и кратности воздухообмена в основных помещениях дошкольных образовательных организаций в разных климатических районах (Приложение N 3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8.8. Концентрация вредных веществ воздуха в помещениях с постоянным пребыванием детей (групповых, игровых, спальнях, залах для музыкальных и физкультурных занятий и других) не должны превышать предельно допустимые концентрации (ПДК) для атмосферного воздуха населенных мест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8.9. Контроль за температурой воздуха во всех основных помещениях пребывания детей осуществляется с помощью бытовых термометров.</a:t>
            </a:r>
          </a:p>
        </p:txBody>
      </p:sp>
    </p:spTree>
    <p:extLst>
      <p:ext uri="{BB962C8B-B14F-4D97-AF65-F5344CB8AC3E}">
        <p14:creationId xmlns:p14="http://schemas.microsoft.com/office/powerpoint/2010/main" val="349188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8544"/>
          </a:xfrm>
        </p:spPr>
        <p:txBody>
          <a:bodyPr/>
          <a:lstStyle/>
          <a:p>
            <a:r>
              <a:rPr lang="ru-RU" sz="1400" b="1" dirty="0" smtClean="0"/>
              <a:t>Работа осуществлялась </a:t>
            </a:r>
            <a:r>
              <a:rPr lang="ru-RU" sz="1400" b="1" dirty="0"/>
              <a:t>исходя из основных годовых задач и </a:t>
            </a:r>
            <a:r>
              <a:rPr lang="ru-RU" sz="1400" b="1" dirty="0" smtClean="0"/>
              <a:t>в соответствии </a:t>
            </a:r>
            <a:r>
              <a:rPr lang="ru-RU" sz="1400" b="1" dirty="0"/>
              <a:t>с годовым планом работы </a:t>
            </a:r>
            <a:r>
              <a:rPr lang="ru-RU" sz="1400" b="1" dirty="0" smtClean="0"/>
              <a:t>Детского сада №10 ОАО «РЖД» на 2016-2017 учебный </a:t>
            </a:r>
            <a:r>
              <a:rPr lang="ru-RU" sz="1400" b="1" dirty="0"/>
              <a:t>год. </a:t>
            </a:r>
            <a:br>
              <a:rPr lang="ru-RU" sz="1400" b="1" dirty="0"/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построение  работы  Детского сада №10 ОАО «РЖД» в соответствии с ФГОС ДО, создание благоприятных условий для полноценного проживания ребенком дошкольного детства, формирования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449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ОСНОВНЫЕ </a:t>
            </a:r>
            <a:r>
              <a:rPr lang="ru-RU" sz="1800" b="1" dirty="0"/>
              <a:t>ЗАДАЧИ</a:t>
            </a:r>
            <a:r>
              <a:rPr lang="ru-RU" sz="1800" dirty="0"/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здоровья детей.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 Детском саду №10 ОАО «РЖД»  по реализации образовательных областей через использование инновационных подходов и методов работы в условиях реализации федерального государственного образовательного стандарта.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педагогов в области сопровождения федеральных государственных образовательных стандартов дошкольного образования.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активности воспитанников в условиях реализации федерального государственного образовательного стандарта.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гармоничного физического развития; формирование у детей интереса и ценностного отношения к занятиям физической культурой и основам здорового образа жизни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освоению детьми образовательной области «Социально-коммуникативное развитие» в различных видах детской деятельности, а также посредством активных форм взаимодействия с родителями: совместных проектах, праздниках и развлечениях.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педагогического сопровождения образовательного процесса в условиях реализации Образовательной программы.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6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9384"/>
            <a:ext cx="8229600" cy="2823592"/>
          </a:xfrm>
        </p:spPr>
        <p:txBody>
          <a:bodyPr/>
          <a:lstStyle/>
          <a:p>
            <a:r>
              <a:rPr lang="ru-RU" sz="2000" dirty="0"/>
              <a:t>В течение года соблюдался режим дня, санитарно-гигиенические требования к пребыванию детей в ДОУ. П</a:t>
            </a:r>
            <a:r>
              <a:rPr lang="ru-RU" sz="2000" dirty="0" smtClean="0"/>
              <a:t>роводились </a:t>
            </a:r>
            <a:r>
              <a:rPr lang="ru-RU" sz="2000" dirty="0"/>
              <a:t>медицинские Антропометрические обследования, педагогические (мониторинг) обследования воспитанников, подтверждающие положительную динамику развития каждого ребенка и </a:t>
            </a:r>
            <a:r>
              <a:rPr lang="ru-RU" sz="2000" dirty="0" smtClean="0"/>
              <a:t>групп </a:t>
            </a:r>
            <a:r>
              <a:rPr lang="ru-RU" sz="2000" dirty="0"/>
              <a:t>в целом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Средняя заболеваемость за год составляет -2,1%</a:t>
            </a:r>
            <a:br>
              <a:rPr lang="ru-RU" sz="2000" dirty="0"/>
            </a:br>
            <a:r>
              <a:rPr lang="ru-RU" sz="2000" dirty="0"/>
              <a:t>Средняя посещаемость составляет – </a:t>
            </a:r>
            <a:r>
              <a:rPr lang="ru-RU" sz="2000" dirty="0" smtClean="0"/>
              <a:t>83%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25695"/>
            <a:ext cx="1905000" cy="1905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212976"/>
            <a:ext cx="2036967" cy="2617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146692"/>
            <a:ext cx="1800200" cy="1350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891" y="4740625"/>
            <a:ext cx="1882769" cy="1412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612" y="4162806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Проведены мероприятия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/>
          <a:lstStyle/>
          <a:p>
            <a:r>
              <a:rPr lang="ru-RU" sz="1400" dirty="0" smtClean="0"/>
              <a:t>Развлечение </a:t>
            </a:r>
            <a:r>
              <a:rPr lang="ru-RU" sz="1400" dirty="0"/>
              <a:t>«Приключения с Незнайкой</a:t>
            </a:r>
            <a:r>
              <a:rPr lang="ru-RU" sz="1400" dirty="0" smtClean="0"/>
              <a:t>» , интерактивное занятие «Я талантлив»</a:t>
            </a:r>
            <a:endParaRPr lang="ru-RU" sz="1400" dirty="0"/>
          </a:p>
          <a:p>
            <a:r>
              <a:rPr lang="ru-RU" sz="1400" dirty="0" smtClean="0"/>
              <a:t>Выставка </a:t>
            </a:r>
            <a:r>
              <a:rPr lang="ru-RU" sz="1400" dirty="0"/>
              <a:t>детского творчества «Осень золотая</a:t>
            </a:r>
            <a:r>
              <a:rPr lang="ru-RU" sz="1400" dirty="0" smtClean="0"/>
              <a:t>», «Мамины руки не знают скуки», «</a:t>
            </a:r>
            <a:r>
              <a:rPr lang="ru-RU" sz="1400" dirty="0"/>
              <a:t>Зимушка – зима</a:t>
            </a:r>
            <a:r>
              <a:rPr lang="ru-RU" sz="1400" dirty="0" smtClean="0"/>
              <a:t>», </a:t>
            </a:r>
            <a:r>
              <a:rPr lang="ru-RU" sz="1400" dirty="0"/>
              <a:t>«Милые женщины!» </a:t>
            </a:r>
            <a:r>
              <a:rPr lang="ru-RU" sz="1400" dirty="0" smtClean="0"/>
              <a:t>, </a:t>
            </a:r>
            <a:r>
              <a:rPr lang="ru-RU" sz="1400" dirty="0"/>
              <a:t>«Дорога в космос</a:t>
            </a:r>
            <a:r>
              <a:rPr lang="ru-RU" sz="1400" dirty="0" smtClean="0"/>
              <a:t>»,  акция по территории детского сада «Зеленый патруль».</a:t>
            </a:r>
            <a:endParaRPr lang="ru-RU" sz="1400" dirty="0"/>
          </a:p>
          <a:p>
            <a:r>
              <a:rPr lang="ru-RU" sz="1400" dirty="0" smtClean="0"/>
              <a:t>Развлечения </a:t>
            </a:r>
            <a:r>
              <a:rPr lang="ru-RU" sz="1400" dirty="0"/>
              <a:t>по правилам дорожного движения </a:t>
            </a:r>
            <a:endParaRPr lang="ru-RU" sz="1400" dirty="0" smtClean="0"/>
          </a:p>
          <a:p>
            <a:r>
              <a:rPr lang="ru-RU" sz="1400" dirty="0" smtClean="0"/>
              <a:t>Выпуск </a:t>
            </a:r>
            <a:r>
              <a:rPr lang="ru-RU" sz="1400" dirty="0"/>
              <a:t>передачи «Едим где хотим»- «Фруктовый салат» мастер-класс для детей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Цикл мультипликационных фильмов студии «Улитка»</a:t>
            </a:r>
            <a:endParaRPr lang="ru-RU" sz="1400" dirty="0"/>
          </a:p>
          <a:p>
            <a:r>
              <a:rPr lang="ru-RU" sz="1400" dirty="0" smtClean="0"/>
              <a:t>Развлечения «Осенины», «Прощание с елочкой», «Коляда», «Масленица», «День смеха» и др.</a:t>
            </a:r>
          </a:p>
          <a:p>
            <a:r>
              <a:rPr lang="ru-RU" sz="1400" dirty="0" smtClean="0"/>
              <a:t>Проведение акции «Дарите книги с любовью»</a:t>
            </a:r>
            <a:endParaRPr lang="ru-RU" sz="1400" dirty="0"/>
          </a:p>
          <a:p>
            <a:r>
              <a:rPr lang="ru-RU" sz="1400" dirty="0" smtClean="0"/>
              <a:t>Спортивные досуги </a:t>
            </a:r>
            <a:r>
              <a:rPr lang="ru-RU" sz="1400" dirty="0"/>
              <a:t>«День здоровья</a:t>
            </a:r>
            <a:r>
              <a:rPr lang="ru-RU" sz="1400" dirty="0" smtClean="0"/>
              <a:t>» , занятия «Чистые игры », «Заповедные места»</a:t>
            </a:r>
            <a:endParaRPr lang="ru-RU" sz="1400" dirty="0"/>
          </a:p>
          <a:p>
            <a:r>
              <a:rPr lang="ru-RU" sz="1400" dirty="0" smtClean="0"/>
              <a:t>Театрализованное </a:t>
            </a:r>
            <a:r>
              <a:rPr lang="ru-RU" sz="1400" dirty="0"/>
              <a:t>представление </a:t>
            </a:r>
            <a:endParaRPr lang="ru-RU" sz="1400" dirty="0" smtClean="0"/>
          </a:p>
          <a:p>
            <a:r>
              <a:rPr lang="ru-RU" sz="1400" dirty="0"/>
              <a:t>Э</a:t>
            </a:r>
            <a:r>
              <a:rPr lang="ru-RU" sz="1400" dirty="0" smtClean="0"/>
              <a:t>кскурсия в школу –интернат для слабовидящих </a:t>
            </a:r>
          </a:p>
          <a:p>
            <a:r>
              <a:rPr lang="ru-RU" sz="1400" dirty="0" smtClean="0"/>
              <a:t>Экскурсия в Мгинскую общеобразовательную школу</a:t>
            </a:r>
          </a:p>
          <a:p>
            <a:r>
              <a:rPr lang="ru-RU" sz="1400" dirty="0" smtClean="0"/>
              <a:t>Экскурсия в Мгинскую художественную школу</a:t>
            </a:r>
          </a:p>
          <a:p>
            <a:r>
              <a:rPr lang="ru-RU" sz="1400" dirty="0" smtClean="0"/>
              <a:t>Цикл тематических занятий в Мгинской библиотеке</a:t>
            </a:r>
            <a:endParaRPr lang="ru-RU" sz="1400" dirty="0"/>
          </a:p>
          <a:p>
            <a:r>
              <a:rPr lang="ru-RU" sz="1400" dirty="0" smtClean="0"/>
              <a:t>Цикл </a:t>
            </a:r>
            <a:r>
              <a:rPr lang="ru-RU" sz="1400" dirty="0"/>
              <a:t>открытых занятий с родителями в кружке «Волшебный песок»</a:t>
            </a:r>
          </a:p>
          <a:p>
            <a:r>
              <a:rPr lang="ru-RU" sz="1400" dirty="0" smtClean="0"/>
              <a:t>Открытые занятия </a:t>
            </a:r>
            <a:r>
              <a:rPr lang="ru-RU" sz="1400" dirty="0"/>
              <a:t>в рамках «Дня борьбы с туберкулезом» </a:t>
            </a:r>
            <a:endParaRPr lang="ru-RU" sz="1400" dirty="0" smtClean="0"/>
          </a:p>
          <a:p>
            <a:r>
              <a:rPr lang="ru-RU" sz="1600" dirty="0" smtClean="0"/>
              <a:t>И многое другое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73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Обновление </a:t>
            </a:r>
            <a:br>
              <a:rPr lang="ru-RU" sz="3200" dirty="0" smtClean="0"/>
            </a:br>
            <a:r>
              <a:rPr lang="ru-RU" sz="3200" dirty="0" smtClean="0"/>
              <a:t>предметно-пространственной среды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26052" y="2821619"/>
            <a:ext cx="3268364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51974"/>
            <a:ext cx="3888432" cy="291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758" y="5128715"/>
            <a:ext cx="338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883953"/>
            <a:ext cx="432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Оснащение группового участка </a:t>
            </a:r>
            <a:br>
              <a:rPr lang="ru-RU" sz="2800" dirty="0" smtClean="0"/>
            </a:br>
            <a:r>
              <a:rPr lang="ru-RU" sz="2800" dirty="0" smtClean="0"/>
              <a:t>младшей группы «Солнышко»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37500"/>
            <a:ext cx="3013241" cy="22599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62433"/>
            <a:ext cx="3140795" cy="2355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717032"/>
            <a:ext cx="2939619" cy="22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772</TotalTime>
  <Words>1678</Words>
  <Application>Microsoft Office PowerPoint</Application>
  <PresentationFormat>Экран (4:3)</PresentationFormat>
  <Paragraphs>191</Paragraphs>
  <Slides>42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Tahoma</vt:lpstr>
      <vt:lpstr>Times New Roman</vt:lpstr>
      <vt:lpstr>Тема Office</vt:lpstr>
      <vt:lpstr>Презентация PowerPoint</vt:lpstr>
      <vt:lpstr>         В нашей дружной семье –  92  ребенка    В течение года дети развивались согласно возрасту, изучили программный материал и показали позитивную динамику по всем направления развития.  </vt:lpstr>
      <vt:lpstr>Презентация PowerPoint</vt:lpstr>
      <vt:lpstr>Средняя группа «Радуга»</vt:lpstr>
      <vt:lpstr>Работа осуществлялась исходя из основных годовых задач и в соответствии с годовым планом работы Детского сада №10 ОАО «РЖД» на 2016-2017 учебный год.  ЦЕЛЬ РАБОТЫ: построение  работы  Детского сада №10 ОАО «РЖД» в соответствии с ФГОС ДО, создание благоприятных условий для полноценного проживания ребенком дошкольного детства, формирования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  </vt:lpstr>
      <vt:lpstr>В течение года соблюдался режим дня, санитарно-гигиенические требования к пребыванию детей в ДОУ. Проводились медицинские Антропометрические обследования, педагогические (мониторинг) обследования воспитанников, подтверждающие положительную динамику развития каждого ребенка и групп в целом. Средняя заболеваемость за год составляет -2,1% Средняя посещаемость составляет – 83%</vt:lpstr>
      <vt:lpstr>Проведены мероприятия: </vt:lpstr>
      <vt:lpstr>Обновление  предметно-пространственной среды</vt:lpstr>
      <vt:lpstr>Оснащение группового участка  младшей группы «Солнышко»</vt:lpstr>
      <vt:lpstr>Игровое оборудование групп</vt:lpstr>
      <vt:lpstr>Музыкальный зал и театральный кружок</vt:lpstr>
      <vt:lpstr>Инновации в образовании  2016-2017  уч.года</vt:lpstr>
      <vt:lpstr> В 2016-2017 учебном году  прошли аттестацию: </vt:lpstr>
      <vt:lpstr>Прошли курсы повышения квалификации:</vt:lpstr>
      <vt:lpstr>Участие в семинарах и конференциях: </vt:lpstr>
      <vt:lpstr>Участие педагогов в конкурсах педагогического мастерства</vt:lpstr>
      <vt:lpstr>Презентация PowerPoint</vt:lpstr>
      <vt:lpstr>Дети приняли участие во всероссийских и международных конкурсах:</vt:lpstr>
      <vt:lpstr>Игровые технологии  интерактивные прогулки, театрализованная деятельность,  сюжетно-ролевые игры, свободные игры</vt:lpstr>
      <vt:lpstr>Спортивные мероприятия</vt:lpstr>
      <vt:lpstr>Опытно- экспериментальная деятельность</vt:lpstr>
      <vt:lpstr>Занятия в железнодорожном музее</vt:lpstr>
      <vt:lpstr>Кружок «Песочная анимация»</vt:lpstr>
      <vt:lpstr>Работа театрального кружка «Кукляндия»</vt:lpstr>
      <vt:lpstr>Праздник «Осенины»</vt:lpstr>
      <vt:lpstr>Зимние театрализованные представления</vt:lpstr>
      <vt:lpstr>Выступление детей подготовительной группы с театрализованной постановкой «Морозко» </vt:lpstr>
      <vt:lpstr>Конкурс чтецов и Праздник «День победы»</vt:lpstr>
      <vt:lpstr>Акция по территории детского сада «Зеленый патруль»</vt:lpstr>
      <vt:lpstr>«Письмо Деду Морозу»</vt:lpstr>
      <vt:lpstr>День «Книгодарения»</vt:lpstr>
      <vt:lpstr>Развлечение «Масленица»</vt:lpstr>
      <vt:lpstr>Экскурсия в Мгинскую художественную школу</vt:lpstr>
      <vt:lpstr>Цикл тематических занятий в Мгинской библиотеке</vt:lpstr>
      <vt:lpstr>Участие во всероссийском заповедном уроке, поздравляем наш любимый Нижне-Свирский заповедник</vt:lpstr>
      <vt:lpstr>НОД «Заповедные места» - научный совет</vt:lpstr>
      <vt:lpstr>«Чистые игры» в рамках проекта «Эколята – дошколята»</vt:lpstr>
      <vt:lpstr>Экскурсия в школу – интернат для слабовидящих</vt:lpstr>
      <vt:lpstr>Мастер – класс в школе </vt:lpstr>
      <vt:lpstr>С учетом успехов и проблем, возникших в минувшем учебном году намечены следующие задачи:</vt:lpstr>
      <vt:lpstr>Презентация PowerPoint</vt:lpstr>
      <vt:lpstr> Требования к отоплению и вентиляции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детский сад</dc:title>
  <dc:subject/>
  <dc:creator>ирина смирнова</dc:creator>
  <cp:keywords/>
  <dc:description/>
  <cp:lastModifiedBy>Андрей Андреев</cp:lastModifiedBy>
  <cp:revision>65</cp:revision>
  <dcterms:created xsi:type="dcterms:W3CDTF">2017-05-02T16:45:00Z</dcterms:created>
  <dcterms:modified xsi:type="dcterms:W3CDTF">2017-05-26T07:12:00Z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